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Averag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3A54C3-A203-42BC-A1A8-839118A1F922}">
  <a:tblStyle styleId="{583A54C3-A203-42BC-A1A8-839118A1F9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44" Type="http://schemas.openxmlformats.org/officeDocument/2006/relationships/font" Target="fonts/Average-regular.fntdata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38af3aa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38af3aa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38af3aad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38af3aa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64bfe78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64bfe78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364bfe7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364bfe7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36f5ef7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36f5ef7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364bfe78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364bfe78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364bfe78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364bfe78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364bfe78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364bfe78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64bfe78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364bfe78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36f5ef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36f5ef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36f5ef7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36f5ef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36f5ef7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36f5ef7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36f5ef7f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36f5ef7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36f5ef7f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36f5ef7f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36f5ef7f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36f5ef7f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36f5ef7f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36f5ef7f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36f5ef7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36f5ef7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36f5ef7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36f5ef7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36f5ef7f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36f5ef7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38af3a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38af3a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364bfe78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364bfe78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364bfe78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364bfe78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38af3aa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38af3a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s://docs.mongodb.com/manual/reference/method/db.collection.deleteMany/#mongodb-method-db.collection.deleteMany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mongodb.com/manual/reference/method/db.collection.find/#mongodb-method-db.collection.find" TargetMode="External"/><Relationship Id="rId4" Type="http://schemas.openxmlformats.org/officeDocument/2006/relationships/hyperlink" Target="https://docs.mongodb.com/manual/reference/method/db.collection.findOne/#mongodb-method-db.collection.findOne" TargetMode="External"/><Relationship Id="rId9" Type="http://schemas.openxmlformats.org/officeDocument/2006/relationships/hyperlink" Target="https://docs.mongodb.com/manual/reference/method/db.collection.deleteOne/#mongodb-method-db.collection.deleteOne" TargetMode="External"/><Relationship Id="rId5" Type="http://schemas.openxmlformats.org/officeDocument/2006/relationships/hyperlink" Target="https://docs.mongodb.com/manual/reference/method/db.collection.insertOne/#mongodb-method-db.collection.insertOne" TargetMode="External"/><Relationship Id="rId6" Type="http://schemas.openxmlformats.org/officeDocument/2006/relationships/hyperlink" Target="https://docs.mongodb.com/manual/reference/method/db.collection.insertMany/#mongodb-method-db.collection.insertMany" TargetMode="External"/><Relationship Id="rId7" Type="http://schemas.openxmlformats.org/officeDocument/2006/relationships/hyperlink" Target="https://docs.mongodb.com/manual/reference/method/db.collection.updateOne/#mongodb-method-db.collection.updateOne" TargetMode="External"/><Relationship Id="rId8" Type="http://schemas.openxmlformats.org/officeDocument/2006/relationships/hyperlink" Target="https://docs.mongodb.com/manual/reference/method/db.collection.updateMany/#mongodb-method-db.collection.updateMan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www.taniarascia.com/getting-started-with-react/" TargetMode="External"/><Relationship Id="rId5" Type="http://schemas.openxmlformats.org/officeDocument/2006/relationships/hyperlink" Target="https://docs.mongodb.com/v4.4/crud/" TargetMode="External"/><Relationship Id="rId6" Type="http://schemas.openxmlformats.org/officeDocument/2006/relationships/hyperlink" Target="https://www.w3schools.com/nodejs/nodejs_mongodb.asp" TargetMode="External"/><Relationship Id="rId7" Type="http://schemas.openxmlformats.org/officeDocument/2006/relationships/hyperlink" Target="https://nodejs.org/en/docs/" TargetMode="External"/><Relationship Id="rId8" Type="http://schemas.openxmlformats.org/officeDocument/2006/relationships/hyperlink" Target="https://expressjs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facebook/create-react-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MERN Full Stack Development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Gayatri 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UI - Lists</a:t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0" y="1022725"/>
            <a:ext cx="4752800" cy="40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UI -Add Cities</a:t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64903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800"/>
            <a:ext cx="9188876" cy="52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NodeJS - Server side Javascript</a:t>
            </a:r>
            <a:endParaRPr/>
          </a:p>
        </p:txBody>
      </p:sp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V8 is an open </a:t>
            </a:r>
            <a:r>
              <a:rPr lang="en-GB" sz="2300"/>
              <a:t>source</a:t>
            </a:r>
            <a:r>
              <a:rPr lang="en-GB" sz="2300"/>
              <a:t> JS engine developed by Google.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Node JS runs on V8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 was created by Ryan Dahl in 2019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 is an open source.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Node is high performance network application framework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</a:t>
            </a:r>
            <a:endParaRPr/>
          </a:p>
        </p:txBody>
      </p:sp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NPM is Node Package Manager, CLI (Command Line Interface)for managing your node modules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It maintains the packages or node modules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To install a package you just need to do “npm install &lt;package name&gt;”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It will install latest version of that package in your system.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Asynchronous and Synchronous</a:t>
            </a:r>
            <a:endParaRPr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setTimeout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(()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DD4A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Synchronous: 1,2,3</a:t>
            </a:r>
            <a:b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setTimeout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(()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99005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Asynchronous: 1,3,2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 Blocking</a:t>
            </a:r>
            <a:endParaRPr/>
          </a:p>
        </p:txBody>
      </p:sp>
      <p:sp>
        <p:nvSpPr>
          <p:cNvPr id="329" name="Google Shape;32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Blocking</a:t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77AA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fs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require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'fs'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77AA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fs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readFileSync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'/file.md'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blocks here until file is read</a:t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moreWork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(); </a:t>
            </a: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will run after console.log</a:t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Non-blocking</a:t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77AA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fs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require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'fs'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fs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readFile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05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'/file.md'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, (</a:t>
            </a: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050">
                <a:solidFill>
                  <a:srgbClr val="9A6E3A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1050">
                <a:solidFill>
                  <a:srgbClr val="0077AA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050">
                <a:solidFill>
                  <a:srgbClr val="0077AA"/>
                </a:solidFill>
                <a:latin typeface="Arial"/>
                <a:ea typeface="Arial"/>
                <a:cs typeface="Arial"/>
                <a:sym typeface="Arial"/>
              </a:rPr>
              <a:t>throw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err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console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>
              <a:solidFill>
                <a:srgbClr val="9797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D4A68"/>
                </a:solidFill>
                <a:latin typeface="Arial"/>
                <a:ea typeface="Arial"/>
                <a:cs typeface="Arial"/>
                <a:sym typeface="Arial"/>
              </a:rPr>
              <a:t>moreWork</a:t>
            </a:r>
            <a:r>
              <a:rPr lang="en-GB" sz="105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(); </a:t>
            </a:r>
            <a:r>
              <a:rPr lang="en-GB" sz="1050">
                <a:solidFill>
                  <a:srgbClr val="708090"/>
                </a:solidFill>
                <a:latin typeface="Arial"/>
                <a:ea typeface="Arial"/>
                <a:cs typeface="Arial"/>
                <a:sym typeface="Arial"/>
              </a:rPr>
              <a:t>// will run before console.log</a:t>
            </a:r>
            <a:endParaRPr sz="1050">
              <a:solidFill>
                <a:srgbClr val="7080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way to create server using http or express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325" y="1996813"/>
            <a:ext cx="6286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NodeJS?</a:t>
            </a:r>
            <a:endParaRPr/>
          </a:p>
        </p:txBody>
      </p:sp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1297500" y="1537600"/>
            <a:ext cx="7038900" cy="1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JS is used for creating streaming based real time services, web chat applications, static file servers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you are great at writing JS code because then you can use the same language at both places: server-side and client-side.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High performance e-commerce applications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Good Modules</a:t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1297500" y="1567550"/>
            <a:ext cx="7038900" cy="22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Express - &gt; is a framework, to make things simpler.It makes routing easy for API’s, Helps to set up middlewares , middleware is a function which </a:t>
            </a:r>
            <a:r>
              <a:rPr lang="en-GB"/>
              <a:t>receives</a:t>
            </a:r>
            <a:r>
              <a:rPr lang="en-GB"/>
              <a:t> request and response objects.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Socket IO -&gt; to create chat applications or realtime app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 -&gt; allows NodeJS to transfer data over the HTTP.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FS-&gt; allows you to work with the file system on your computer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MERN Tools and Technologies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299" y="2423075"/>
            <a:ext cx="5497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Node JS with server implementation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8575"/>
            <a:ext cx="768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ReactJS with UI implementation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299" y="3074075"/>
            <a:ext cx="4445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MongoDB with NoSQL syntax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9" y="3399575"/>
            <a:ext cx="430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 with hands- on coding experience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Package.json</a:t>
            </a:r>
            <a:endParaRPr/>
          </a:p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90727"/>
            <a:ext cx="4079575" cy="28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75" y="1130525"/>
            <a:ext cx="6154224" cy="2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MongoDB - NoSQL Database</a:t>
            </a:r>
            <a:endParaRPr/>
          </a:p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Open source NoSQL database management program.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A tool that can manage document-oriented information, store or retrieve information.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MongoDB uses JSON-like documents with optional schemas.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MongoDB is developed by MongoDB Inc. and licensed under the Server Side Public License.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with traditional DB</a:t>
            </a:r>
            <a:endParaRPr/>
          </a:p>
        </p:txBody>
      </p:sp>
      <p:sp>
        <p:nvSpPr>
          <p:cNvPr id="374" name="Google Shape;374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600"/>
              <a:t>Scalability - difficult to scale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600"/>
              <a:t>Flexibility - difficult to make modification.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600"/>
              <a:t>Performance - complex caching mechanism</a:t>
            </a:r>
            <a:endParaRPr sz="2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MongoDB</a:t>
            </a:r>
            <a:endParaRPr/>
          </a:p>
        </p:txBody>
      </p:sp>
      <p:sp>
        <p:nvSpPr>
          <p:cNvPr id="380" name="Google Shape;380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It is NoSQL database or document database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It stores data in JSON format. So that it is easy to make API in JSON.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Highly scalable and flexible because there is no JOINS needs to perform.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If you want to relate a particular data we just embed that data as a sub document in document structure.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MongoDB vs RDBMS</a:t>
            </a:r>
            <a:endParaRPr/>
          </a:p>
        </p:txBody>
      </p:sp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725" y="1674700"/>
            <a:ext cx="3141451" cy="13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125" y="1567550"/>
            <a:ext cx="3292125" cy="27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vs MongoDB </a:t>
            </a:r>
            <a:endParaRPr/>
          </a:p>
        </p:txBody>
      </p:sp>
      <p:graphicFrame>
        <p:nvGraphicFramePr>
          <p:cNvPr id="394" name="Google Shape;394;p42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{583A54C3-A203-42BC-A1A8-839118A1F922}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SQL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MongoDB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Database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Database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Collection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Index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Document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Column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Field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Joining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Embedding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Mongo Shell Commands and CRUD</a:t>
            </a:r>
            <a:endParaRPr/>
          </a:p>
        </p:txBody>
      </p:sp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995750" y="953225"/>
            <a:ext cx="7340700" cy="3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</a:t>
            </a:r>
            <a:r>
              <a:rPr lang="en-GB"/>
              <a:t>how  dbs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</a:t>
            </a:r>
            <a:r>
              <a:rPr lang="en-GB"/>
              <a:t>se &lt;db&gt;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 collections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 users </a:t>
            </a:r>
            <a:br>
              <a:rPr lang="en-GB"/>
            </a:br>
            <a:br>
              <a:rPr lang="en-GB"/>
            </a:br>
            <a:r>
              <a:rPr lang="en-GB"/>
              <a:t>			CRUD Operations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db.collection.find()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db.collection.findOne(&lt;query&gt;)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db.collection.insertOne()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db.collection.insertMany()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db.collection.updateOne()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db.collection.updateMany()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db.collection.deleteOne()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db.collection.deleteMany()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25" y="393750"/>
            <a:ext cx="74104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 </a:t>
            </a:r>
            <a:endParaRPr/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https://reactjs.org/docs/getting-started.html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https://www.taniarascia.com/getting-started-with-react/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https://docs.mongodb.com/v4.4/crud/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https://www.w3schools.com/nodejs/nodejs_mongodb.asp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https://nodejs.org/en/docs/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https://expressjs.com/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 and Backend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675" y="1075800"/>
            <a:ext cx="4083175" cy="38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MERN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75" y="1307850"/>
            <a:ext cx="54006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956675" y="161750"/>
            <a:ext cx="5067600" cy="379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Frontend/Client -&gt; ReactJS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Backend/Server -&gt; NodeJS with Express Framework and MongoDB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API -&gt; Application Program Interface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JSON - &gt; JS Object Notation.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/>
            </a:br>
            <a:r>
              <a:rPr lang="en-GB"/>
              <a:t>{  id:1 ,  city:”Kochi” ,  country : “India” }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ReactJS</a:t>
            </a:r>
            <a:endParaRPr sz="2700"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78525" y="1340600"/>
            <a:ext cx="8803200" cy="3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GB" sz="3100"/>
              <a:t>JS library for building UI</a:t>
            </a:r>
            <a:endParaRPr sz="2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●"/>
            </a:pPr>
            <a:r>
              <a:rPr lang="en-GB" sz="3100">
                <a:solidFill>
                  <a:srgbClr val="FFFFFF"/>
                </a:solidFill>
              </a:rPr>
              <a:t>Components</a:t>
            </a:r>
            <a:endParaRPr sz="3100">
              <a:solidFill>
                <a:srgbClr val="FFFFFF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●"/>
            </a:pPr>
            <a:r>
              <a:rPr lang="en-GB" sz="2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https://github.com/facebook/create-react-app</a:t>
            </a:r>
            <a:endParaRPr sz="3100">
              <a:solidFill>
                <a:srgbClr val="FFFFFF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●"/>
            </a:pPr>
            <a:r>
              <a:rPr lang="en-GB" sz="3100">
                <a:solidFill>
                  <a:srgbClr val="FFFFFF"/>
                </a:solidFill>
              </a:rPr>
              <a:t>SPA</a:t>
            </a:r>
            <a:endParaRPr sz="31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Components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2269650"/>
            <a:ext cx="62198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 in tags and React components</a:t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88" y="1848350"/>
            <a:ext cx="40481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UI - Home</a:t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00" y="1172300"/>
            <a:ext cx="727619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